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oboto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82" y="-6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06223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c0371a21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c0371a21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c0371a21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c0371a21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c0371a21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c0371a21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c0371a21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c0371a21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c0371a21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c0371a21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edsoo.ru/Aprobaciya_primernih_rabo.htm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ro.yar.ru/index.php?id=3235" TargetMode="External"/><Relationship Id="rId5" Type="http://schemas.openxmlformats.org/officeDocument/2006/relationships/hyperlink" Target="https://apkpro.ru/news/ocherednoyvebinarshkolaupravlentsevsostoitsya17noyabrya/" TargetMode="External"/><Relationship Id="rId4" Type="http://schemas.openxmlformats.org/officeDocument/2006/relationships/hyperlink" Target="https://edsoo.ru/Tipovoj_komplekt_metodich_16.htm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skiv.instrao.ru/support/demonstratsionnye-materialy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fg.resh.edu.r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921900" y="2205222"/>
            <a:ext cx="8222100" cy="13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80"/>
              <a:t>Поэтапное введение обновленных ФГОС и формирование функциональной грамотности обучающихся</a:t>
            </a:r>
            <a:endParaRPr sz="2580"/>
          </a:p>
        </p:txBody>
      </p:sp>
      <p:sp>
        <p:nvSpPr>
          <p:cNvPr id="86" name="Google Shape;86;p13"/>
          <p:cNvSpPr txBox="1"/>
          <p:nvPr/>
        </p:nvSpPr>
        <p:spPr>
          <a:xfrm>
            <a:off x="4017325" y="4450500"/>
            <a:ext cx="310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23.11.2021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00" y="877075"/>
            <a:ext cx="1114099" cy="72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00" y="324859"/>
            <a:ext cx="2210575" cy="4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250125" y="198200"/>
            <a:ext cx="8520600" cy="607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Поэтапное введение ФГОС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50" y="1439725"/>
            <a:ext cx="4558227" cy="259297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1682950" y="1039525"/>
            <a:ext cx="149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Федеральны</a:t>
            </a: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й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6047800" y="1039525"/>
            <a:ext cx="242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Региональный</a:t>
            </a:r>
            <a:endParaRPr>
              <a:solidFill>
                <a:srgbClr val="A64D7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5400" y="1439725"/>
            <a:ext cx="4163245" cy="26967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250125" y="4255574"/>
            <a:ext cx="55215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200"/>
              <a:buFont typeface="Roboto"/>
              <a:buChar char="❖"/>
            </a:pPr>
            <a:r>
              <a:rPr lang="ru" sz="1200" dirty="0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rPr>
              <a:t>23 региональных эксперта по сопровождению  введения ФГОС</a:t>
            </a:r>
            <a:endParaRPr sz="1200" dirty="0">
              <a:solidFill>
                <a:srgbClr val="741B4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200"/>
              <a:buFont typeface="Roboto"/>
              <a:buChar char="❖"/>
            </a:pPr>
            <a:r>
              <a:rPr lang="ru" sz="1200" dirty="0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rPr>
              <a:t>199 педагогов участвуют в апробации </a:t>
            </a:r>
            <a:r>
              <a:rPr lang="ru" sz="1200" dirty="0" smtClean="0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rPr>
              <a:t>ПРП из 28 образовательных организаций</a:t>
            </a:r>
            <a:endParaRPr sz="1200" dirty="0">
              <a:solidFill>
                <a:srgbClr val="741B4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311700" y="490025"/>
            <a:ext cx="8520600" cy="607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Поэтапное введение ФГОС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268375" y="1306325"/>
            <a:ext cx="7040700" cy="24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933" b="1">
                <a:solidFill>
                  <a:schemeClr val="accent1"/>
                </a:solidFill>
              </a:rPr>
              <a:t>Научно-методическое и технологическое сопровождение ФГОС</a:t>
            </a:r>
            <a:endParaRPr sz="4933" b="1">
              <a:solidFill>
                <a:schemeClr val="accent1"/>
              </a:solidFill>
            </a:endParaRPr>
          </a:p>
          <a:p>
            <a:pPr marL="457200" lvl="0" indent="-300561" algn="l" rtl="0">
              <a:spcBef>
                <a:spcPts val="1200"/>
              </a:spcBef>
              <a:spcAft>
                <a:spcPts val="0"/>
              </a:spcAft>
              <a:buSzPct val="100000"/>
              <a:buChar char="❖"/>
            </a:pPr>
            <a:r>
              <a:rPr lang="ru" sz="4533"/>
              <a:t>Примерная ООП - декабрь 2021 года</a:t>
            </a:r>
            <a:endParaRPr sz="4533"/>
          </a:p>
          <a:p>
            <a:pPr marL="457200" lvl="0" indent="-300561" algn="l" rtl="0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ru" sz="4533"/>
              <a:t>Примерные рабочие программы - </a:t>
            </a:r>
            <a:r>
              <a:rPr lang="ru" sz="4533" u="sng">
                <a:solidFill>
                  <a:schemeClr val="hlink"/>
                </a:solidFill>
                <a:hlinkClick r:id="rId3"/>
              </a:rPr>
              <a:t>https://edsoo.ru/Aprobaciya_primernih_rabo.htm</a:t>
            </a:r>
            <a:r>
              <a:rPr lang="ru" sz="4533"/>
              <a:t> </a:t>
            </a:r>
            <a:endParaRPr sz="4533"/>
          </a:p>
          <a:p>
            <a:pPr marL="457200" lvl="0" indent="-300561" algn="l" rtl="0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ru" sz="4533"/>
              <a:t>Типовой комплект методических документов </a:t>
            </a:r>
            <a:r>
              <a:rPr lang="ru" sz="4533" u="sng">
                <a:solidFill>
                  <a:schemeClr val="hlink"/>
                </a:solidFill>
                <a:hlinkClick r:id="rId4"/>
              </a:rPr>
              <a:t>https://edsoo.ru/Tipovoj_komplekt_metodich_16.htm</a:t>
            </a:r>
            <a:r>
              <a:rPr lang="ru" sz="4533"/>
              <a:t> </a:t>
            </a:r>
            <a:endParaRPr sz="4415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4815" b="1">
                <a:solidFill>
                  <a:schemeClr val="accent1"/>
                </a:solidFill>
              </a:rPr>
              <a:t>                Повышение квалификации руководителей и педагогического состава</a:t>
            </a:r>
            <a:endParaRPr sz="4815" b="1">
              <a:solidFill>
                <a:schemeClr val="accent1"/>
              </a:solidFill>
            </a:endParaRPr>
          </a:p>
          <a:p>
            <a:pPr marL="1371600" lvl="0" indent="-298694" algn="l" rtl="0">
              <a:spcBef>
                <a:spcPts val="1200"/>
              </a:spcBef>
              <a:spcAft>
                <a:spcPts val="0"/>
              </a:spcAft>
              <a:buSzPct val="100000"/>
              <a:buChar char="★"/>
            </a:pPr>
            <a:r>
              <a:rPr lang="ru" sz="4415"/>
              <a:t>Федеральный уровень: </a:t>
            </a:r>
            <a:r>
              <a:rPr lang="ru" sz="4415" u="sng">
                <a:solidFill>
                  <a:schemeClr val="hlink"/>
                </a:solidFill>
                <a:hlinkClick r:id="rId5"/>
              </a:rPr>
              <a:t>https://apkpro.ru/news/ocherednoyvebinarshkolaupravlentsevsostoitsya17noyabrya/</a:t>
            </a:r>
            <a:r>
              <a:rPr lang="ru" sz="4415"/>
              <a:t> </a:t>
            </a:r>
            <a:endParaRPr sz="4415"/>
          </a:p>
          <a:p>
            <a:pPr marL="1371600" lvl="0" indent="-298694" algn="l" rtl="0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ru" sz="4415"/>
              <a:t>Региональный уровень:</a:t>
            </a:r>
            <a:endParaRPr sz="4415"/>
          </a:p>
          <a:p>
            <a:pPr marL="1371600" lvl="0" indent="-298694" algn="l" rtl="0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ru" sz="4415" u="sng">
                <a:solidFill>
                  <a:schemeClr val="hlink"/>
                </a:solidFill>
                <a:hlinkClick r:id="rId6"/>
              </a:rPr>
              <a:t>http://www.iro.yar.ru/index.php?id=3235</a:t>
            </a:r>
            <a:r>
              <a:rPr lang="ru" sz="4415"/>
              <a:t> </a:t>
            </a:r>
            <a:endParaRPr sz="4415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34"/>
          <a:stretch/>
        </p:blipFill>
        <p:spPr>
          <a:xfrm>
            <a:off x="6588075" y="1306325"/>
            <a:ext cx="2314426" cy="139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825" y="3680425"/>
            <a:ext cx="1849274" cy="110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363" y="3653625"/>
            <a:ext cx="1511027" cy="11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2880350" y="4201425"/>
            <a:ext cx="102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48ч.+24ч.</a:t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5663275" y="1407700"/>
            <a:ext cx="552300" cy="205800"/>
          </a:xfrm>
          <a:prstGeom prst="chevron">
            <a:avLst>
              <a:gd name="adj" fmla="val 50000"/>
            </a:avLst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184900" y="3779925"/>
            <a:ext cx="552300" cy="205800"/>
          </a:xfrm>
          <a:prstGeom prst="chevron">
            <a:avLst>
              <a:gd name="adj" fmla="val 50000"/>
            </a:avLst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3512575" y="3707225"/>
            <a:ext cx="552300" cy="205800"/>
          </a:xfrm>
          <a:prstGeom prst="chevron">
            <a:avLst>
              <a:gd name="adj" fmla="val 50000"/>
            </a:avLst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5663275" y="4103950"/>
            <a:ext cx="275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= каскадная модель обучения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311700" y="271025"/>
            <a:ext cx="8520600" cy="616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0098"/>
              <a:buFont typeface="Arial"/>
              <a:buNone/>
            </a:pPr>
            <a:r>
              <a:rPr lang="ru" sz="2468">
                <a:solidFill>
                  <a:schemeClr val="lt1"/>
                </a:solidFill>
              </a:rPr>
              <a:t>Формирование функциональной грамотности обучающихся</a:t>
            </a:r>
            <a:endParaRPr sz="2468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525" y="1003175"/>
            <a:ext cx="4420525" cy="203833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4572000" y="832075"/>
            <a:ext cx="214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Поставленная задача</a:t>
            </a:r>
            <a:endParaRPr sz="1200">
              <a:solidFill>
                <a:srgbClr val="A64D7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4940125" y="3256875"/>
            <a:ext cx="33375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Ожидаемый результат:</a:t>
            </a:r>
            <a:endParaRPr>
              <a:solidFill>
                <a:srgbClr val="A64D7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PISA -  500+ баллов</a:t>
            </a:r>
            <a:endParaRPr sz="2300" b="1">
              <a:solidFill>
                <a:srgbClr val="A64D7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75" y="1714403"/>
            <a:ext cx="4572002" cy="315837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437400" y="1003175"/>
            <a:ext cx="383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Международный взгляд на образование</a:t>
            </a:r>
            <a:endParaRPr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00">
                <a:solidFill>
                  <a:schemeClr val="lt1"/>
                </a:solidFill>
              </a:rPr>
              <a:t>Формирование функциональной грамотности обучающихся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0" y="1154688"/>
            <a:ext cx="72465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A64D79"/>
                </a:solidFill>
              </a:rPr>
              <a:t>Региональный план мероприятий, направленный на формирование и оценку функциональной грамотности обучающихся общеобразовательных организаций, на 2021-2022 учебный год включает 4 направления:</a:t>
            </a:r>
            <a:endParaRPr sz="1300">
              <a:solidFill>
                <a:srgbClr val="A64D79"/>
              </a:solidFill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1906625" y="2076675"/>
            <a:ext cx="1732500" cy="607800"/>
          </a:xfrm>
          <a:prstGeom prst="chevron">
            <a:avLst>
              <a:gd name="adj" fmla="val 50000"/>
            </a:avLst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</a:rPr>
              <a:t>О</a:t>
            </a:r>
            <a:r>
              <a:rPr lang="ru" sz="900">
                <a:solidFill>
                  <a:schemeClr val="lt1"/>
                </a:solidFill>
              </a:rPr>
              <a:t>рганизационно-управленческий блок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3639125" y="2076675"/>
            <a:ext cx="1732500" cy="607800"/>
          </a:xfrm>
          <a:prstGeom prst="chevron">
            <a:avLst>
              <a:gd name="adj" fmla="val 50000"/>
            </a:avLst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</a:rPr>
              <a:t>Работа с педагогами 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5285900" y="2076675"/>
            <a:ext cx="1732500" cy="607800"/>
          </a:xfrm>
          <a:prstGeom prst="chevron">
            <a:avLst>
              <a:gd name="adj" fmla="val 50000"/>
            </a:avLst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</a:rPr>
              <a:t>Работа с обучающимися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6921800" y="2076675"/>
            <a:ext cx="1732500" cy="607800"/>
          </a:xfrm>
          <a:prstGeom prst="chevron">
            <a:avLst>
              <a:gd name="adj" fmla="val 50000"/>
            </a:avLst>
          </a:prstGeom>
          <a:solidFill>
            <a:schemeClr val="tx1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lt1"/>
                </a:solidFill>
              </a:rPr>
              <a:t>Работа с родителями</a:t>
            </a:r>
            <a:endParaRPr sz="1000" dirty="0">
              <a:solidFill>
                <a:schemeClr val="lt1"/>
              </a:solidFill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268375" y="2076675"/>
            <a:ext cx="1732500" cy="607800"/>
          </a:xfrm>
          <a:prstGeom prst="chevron">
            <a:avLst>
              <a:gd name="adj" fmla="val 50000"/>
            </a:avLst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lt1"/>
                </a:solidFill>
              </a:rPr>
              <a:t>Приказ ДО № </a:t>
            </a:r>
            <a:r>
              <a:rPr lang="ru" sz="1000" dirty="0" smtClean="0">
                <a:solidFill>
                  <a:schemeClr val="lt1"/>
                </a:solidFill>
              </a:rPr>
              <a:t>282/01-03 </a:t>
            </a:r>
            <a:r>
              <a:rPr lang="ru" sz="1000" dirty="0">
                <a:solidFill>
                  <a:schemeClr val="lt1"/>
                </a:solidFill>
              </a:rPr>
              <a:t>от </a:t>
            </a:r>
            <a:r>
              <a:rPr lang="ru" sz="1000" dirty="0" smtClean="0">
                <a:solidFill>
                  <a:schemeClr val="lt1"/>
                </a:solidFill>
              </a:rPr>
              <a:t>17.09.2021</a:t>
            </a:r>
            <a:endParaRPr sz="1000" dirty="0">
              <a:solidFill>
                <a:schemeClr val="lt1"/>
              </a:solidFill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99225" y="2977350"/>
            <a:ext cx="41865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Региональная рабочая группа по формированию ФГ:</a:t>
            </a:r>
            <a:endParaRPr b="1" dirty="0">
              <a:solidFill>
                <a:srgbClr val="A64D7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❖"/>
            </a:pPr>
            <a:r>
              <a:rPr lang="ru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 региональных координатора</a:t>
            </a:r>
            <a:endParaRPr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❖"/>
            </a:pPr>
            <a:r>
              <a:rPr lang="ru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6 ответственных за каждое из направлений по </a:t>
            </a:r>
            <a:r>
              <a:rPr lang="ru" dirty="0" smtClean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ФГ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❖"/>
            </a:pPr>
            <a:r>
              <a:rPr lang="ru-RU" dirty="0" smtClean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Муниципальные координаторы</a:t>
            </a:r>
            <a:endParaRPr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4166000" y="2977350"/>
            <a:ext cx="4723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u="sng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Координационный совет по формированию ФГ:</a:t>
            </a:r>
            <a:endParaRPr b="1" u="sng">
              <a:solidFill>
                <a:srgbClr val="A64D7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❖"/>
            </a:pPr>
            <a:r>
              <a:rPr lang="ru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Департамент образования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❖"/>
            </a:pPr>
            <a:r>
              <a:rPr lang="ru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ГАУ ДПО ЯО ИРО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❖"/>
            </a:pPr>
            <a:r>
              <a:rPr lang="ru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ГУ ЦОиККО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❖"/>
            </a:pPr>
            <a:r>
              <a:rPr lang="ru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ФГБУ ВПО ЯГПУ им. К.Д. Ушинского 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625" y="1010122"/>
            <a:ext cx="1649576" cy="107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8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925" y="1251950"/>
            <a:ext cx="864676" cy="56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00">
                <a:solidFill>
                  <a:schemeClr val="lt1"/>
                </a:solidFill>
              </a:rPr>
              <a:t>Формирование функциональной грамотности обучающихся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129425" y="43097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u="sng">
                <a:solidFill>
                  <a:schemeClr val="hlink"/>
                </a:solidFill>
                <a:hlinkClick r:id="rId4"/>
              </a:rPr>
              <a:t>https://fg.resh.edu.ru/</a:t>
            </a:r>
            <a:r>
              <a:rPr lang="ru" sz="1200"/>
              <a:t> </a:t>
            </a:r>
            <a:endParaRPr sz="1200"/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537" y="3021825"/>
            <a:ext cx="2314826" cy="12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1430425"/>
            <a:ext cx="1917293" cy="1141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/>
        </p:nvSpPr>
        <p:spPr>
          <a:xfrm>
            <a:off x="207191" y="2419075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u="sng">
                <a:solidFill>
                  <a:schemeClr val="hlink"/>
                </a:solidFill>
                <a:hlinkClick r:id="rId7"/>
              </a:rPr>
              <a:t>http://skiv.instrao.ru/support/demonstratsionnye-materialya/</a:t>
            </a:r>
            <a:r>
              <a:rPr lang="ru" sz="1300"/>
              <a:t> </a:t>
            </a:r>
            <a:endParaRPr sz="1300"/>
          </a:p>
        </p:txBody>
      </p:sp>
      <p:sp>
        <p:nvSpPr>
          <p:cNvPr id="147" name="Google Shape;147;p18"/>
          <p:cNvSpPr txBox="1"/>
          <p:nvPr/>
        </p:nvSpPr>
        <p:spPr>
          <a:xfrm>
            <a:off x="530525" y="1104475"/>
            <a:ext cx="259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Электронные ресурсы</a:t>
            </a:r>
            <a:endParaRPr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3636732" y="1251470"/>
            <a:ext cx="40851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Р</a:t>
            </a:r>
            <a:r>
              <a:rPr lang="ru" sz="19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абота с педагогами:</a:t>
            </a:r>
            <a:endParaRPr sz="1900" b="1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❖"/>
            </a:pPr>
            <a:r>
              <a:rPr lang="ru" sz="1800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Мотивирование;</a:t>
            </a:r>
            <a:endParaRPr sz="1800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❖"/>
            </a:pPr>
            <a:r>
              <a:rPr lang="ru" sz="1800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Обучение;</a:t>
            </a:r>
            <a:endParaRPr sz="1800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❖"/>
            </a:pPr>
            <a:r>
              <a:rPr lang="ru" sz="1800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Методическое сопровождение;</a:t>
            </a:r>
            <a:endParaRPr sz="1800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❖"/>
            </a:pPr>
            <a:r>
              <a:rPr lang="ru" sz="1800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Трансляция успешных практик.</a:t>
            </a:r>
            <a:endParaRPr sz="1800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4277082" y="3222326"/>
            <a:ext cx="28044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! Мониторинг департамента образования по использованию банка заданий по ФГ в образовательных организациях</a:t>
            </a:r>
            <a:endParaRPr sz="1300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28.11- 05.12</a:t>
            </a:r>
            <a:endParaRPr sz="1300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062796" y="1104474"/>
            <a:ext cx="144395" cy="33031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3062795" y="2962457"/>
            <a:ext cx="1214287" cy="691844"/>
          </a:xfrm>
          <a:prstGeom prst="wedgeRectCallout">
            <a:avLst>
              <a:gd name="adj1" fmla="val -56755"/>
              <a:gd name="adj2" fmla="val 6974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100% </a:t>
            </a:r>
            <a:r>
              <a:rPr lang="ru-RU" sz="900" dirty="0" smtClean="0"/>
              <a:t>образовательных</a:t>
            </a:r>
            <a:r>
              <a:rPr lang="ru-RU" sz="1000" dirty="0" smtClean="0"/>
              <a:t> </a:t>
            </a:r>
            <a:r>
              <a:rPr lang="ru-RU" sz="900" dirty="0" smtClean="0"/>
              <a:t>организаций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2;p18"/>
          <p:cNvSpPr txBox="1">
            <a:spLocks noGrp="1"/>
          </p:cNvSpPr>
          <p:nvPr>
            <p:ph type="title"/>
          </p:nvPr>
        </p:nvSpPr>
        <p:spPr>
          <a:xfrm>
            <a:off x="463602" y="170303"/>
            <a:ext cx="8520600" cy="607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00">
                <a:solidFill>
                  <a:schemeClr val="lt1"/>
                </a:solidFill>
              </a:rPr>
              <a:t>Формирование функциональной грамотности обучающихся</a:t>
            </a:r>
            <a:endParaRPr sz="2300">
              <a:solidFill>
                <a:schemeClr val="l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78" r="1601" b="4003"/>
          <a:stretch/>
        </p:blipFill>
        <p:spPr bwMode="auto">
          <a:xfrm>
            <a:off x="497149" y="941033"/>
            <a:ext cx="4909352" cy="363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0" y="2183397"/>
            <a:ext cx="568171" cy="2423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72830" y="1105992"/>
            <a:ext cx="2831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региональный план по ФФГ;.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униципальный план ФФГ;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бразовательной организации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6812" y="2106805"/>
            <a:ext cx="27875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образовательных организаций с банком заданий;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методической поддержки (РМО, предметные ассоциации, профессиональные сообщества;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и контроль</a:t>
            </a:r>
            <a:r>
              <a:rPr lang="ru-RU" sz="1200" dirty="0" smtClean="0">
                <a:solidFill>
                  <a:srgbClr val="002060"/>
                </a:solidFill>
              </a:rPr>
              <a:t>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6812" y="798215"/>
            <a:ext cx="2565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Поставленные задачи: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8349359" y="1053366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8504807" y="1271566"/>
            <a:ext cx="639193" cy="530625"/>
          </a:xfrm>
          <a:prstGeom prst="wedgeRectCallout">
            <a:avLst>
              <a:gd name="adj1" fmla="val -54167"/>
              <a:gd name="adj2" fmla="val 69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Публикация на сайте</a:t>
            </a:r>
            <a:endParaRPr lang="ru-RU" sz="900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8349359" y="3327538"/>
            <a:ext cx="754604" cy="530625"/>
          </a:xfrm>
          <a:prstGeom prst="wedgeRectCallout">
            <a:avLst>
              <a:gd name="adj1" fmla="val -76520"/>
              <a:gd name="adj2" fmla="val -57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Анализ через личные кабинеты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1870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294</Words>
  <Application>Microsoft Office PowerPoint</Application>
  <PresentationFormat>Экран (16:9)</PresentationFormat>
  <Paragraphs>63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Wingdings</vt:lpstr>
      <vt:lpstr>Roboto</vt:lpstr>
      <vt:lpstr>Geometric</vt:lpstr>
      <vt:lpstr>Поэтапное введение обновленных ФГОС и формирование функциональной грамотности обучающихся</vt:lpstr>
      <vt:lpstr>Поэтапное введение ФГОС</vt:lpstr>
      <vt:lpstr>Поэтапное введение ФГОС</vt:lpstr>
      <vt:lpstr>Формирование функциональной грамотности обучающихся </vt:lpstr>
      <vt:lpstr>Формирование функциональной грамотности обучающихся</vt:lpstr>
      <vt:lpstr>Формирование функциональной грамотности обучающихся</vt:lpstr>
      <vt:lpstr>Формирование функциональной грамотности обучающихся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Поэтапное введение обновленных ФГОС и формирование функциональной грамотности обучающихся</dc:title>
  <cp:lastModifiedBy>Наталья Николаевна Новикова</cp:lastModifiedBy>
  <cp:revision>6</cp:revision>
  <dcterms:modified xsi:type="dcterms:W3CDTF">2021-11-24T06:47:37Z</dcterms:modified>
</cp:coreProperties>
</file>